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9"/>
  </p:notesMasterIdLst>
  <p:sldIdLst>
    <p:sldId id="256" r:id="rId2"/>
    <p:sldId id="326" r:id="rId3"/>
    <p:sldId id="258" r:id="rId4"/>
    <p:sldId id="259" r:id="rId5"/>
    <p:sldId id="276" r:id="rId6"/>
    <p:sldId id="277" r:id="rId7"/>
    <p:sldId id="279" r:id="rId8"/>
    <p:sldId id="285" r:id="rId9"/>
    <p:sldId id="287" r:id="rId10"/>
    <p:sldId id="289" r:id="rId11"/>
    <p:sldId id="291" r:id="rId12"/>
    <p:sldId id="293" r:id="rId13"/>
    <p:sldId id="295" r:id="rId14"/>
    <p:sldId id="298" r:id="rId15"/>
    <p:sldId id="299" r:id="rId16"/>
    <p:sldId id="301" r:id="rId17"/>
    <p:sldId id="303" r:id="rId18"/>
    <p:sldId id="304" r:id="rId19"/>
    <p:sldId id="305" r:id="rId20"/>
    <p:sldId id="308" r:id="rId21"/>
    <p:sldId id="309" r:id="rId22"/>
    <p:sldId id="310" r:id="rId23"/>
    <p:sldId id="313" r:id="rId24"/>
    <p:sldId id="314" r:id="rId25"/>
    <p:sldId id="316" r:id="rId26"/>
    <p:sldId id="311" r:id="rId27"/>
    <p:sldId id="312" r:id="rId28"/>
    <p:sldId id="317" r:id="rId29"/>
    <p:sldId id="318" r:id="rId30"/>
    <p:sldId id="319" r:id="rId31"/>
    <p:sldId id="321" r:id="rId32"/>
    <p:sldId id="322" r:id="rId33"/>
    <p:sldId id="323" r:id="rId34"/>
    <p:sldId id="324" r:id="rId35"/>
    <p:sldId id="325" r:id="rId36"/>
    <p:sldId id="302" r:id="rId37"/>
    <p:sldId id="30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6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232" y="2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AEFB3-E842-ED46-B422-7D2EDD23B7A8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F2352-695E-D14F-9FC7-49F2E148A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2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4777A62-655A-3040-B784-E285B01BD3B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8324028" cy="1062025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FF00"/>
                </a:solidFill>
                <a:latin typeface="Avenir Roman" panose="02000503020000020003" pitchFamily="2" charset="0"/>
              </a:rPr>
              <a:t>Fast and scalable 3d cell tracking and unsupervised motion phenotype discovery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31" y="6151645"/>
            <a:ext cx="7034362" cy="70635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March. 20. 2019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787" y="209571"/>
            <a:ext cx="1262783" cy="96603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7E3B1CB-2251-744E-A5E1-8BF83A18D01C}"/>
              </a:ext>
            </a:extLst>
          </p:cNvPr>
          <p:cNvSpPr txBox="1">
            <a:spLocks/>
          </p:cNvSpPr>
          <p:nvPr/>
        </p:nvSpPr>
        <p:spPr>
          <a:xfrm>
            <a:off x="1088913" y="3416328"/>
            <a:ext cx="8237966" cy="68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00FEFF"/>
                </a:solidFill>
              </a:rPr>
              <a:t>A Progress Report…</a:t>
            </a:r>
          </a:p>
        </p:txBody>
      </p:sp>
    </p:spTree>
    <p:extLst>
      <p:ext uri="{BB962C8B-B14F-4D97-AF65-F5344CB8AC3E}">
        <p14:creationId xmlns:p14="http://schemas.microsoft.com/office/powerpoint/2010/main" val="2028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vie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00800" y="1644732"/>
            <a:ext cx="5363688" cy="40227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92156" y="228373"/>
            <a:ext cx="3833906" cy="1250105"/>
          </a:xfrm>
        </p:spPr>
        <p:txBody>
          <a:bodyPr>
            <a:normAutofit/>
          </a:bodyPr>
          <a:lstStyle/>
          <a:p>
            <a:r>
              <a:rPr lang="en-US" sz="3200" dirty="0"/>
              <a:t>Thresholding and </a:t>
            </a:r>
            <a:r>
              <a:rPr lang="en-US" sz="3200" dirty="0" err="1"/>
              <a:t>Sparsification</a:t>
            </a:r>
            <a:endParaRPr lang="en-US" sz="3200" dirty="0"/>
          </a:p>
        </p:txBody>
      </p:sp>
      <p:pic>
        <p:nvPicPr>
          <p:cNvPr id="4" name="movie11.mp4">
            <a:hlinkClick r:id="" action="ppaction://media"/>
            <a:extLst>
              <a:ext uri="{FF2B5EF4-FFF2-40B4-BE49-F238E27FC236}">
                <a16:creationId xmlns:a16="http://schemas.microsoft.com/office/drawing/2014/main" id="{BA6074C9-5D76-4942-A2F1-50520DCC5D36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3953" y="1644732"/>
            <a:ext cx="5343898" cy="400792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F463FF-3F88-7640-BB82-7D8140AF958E}"/>
              </a:ext>
            </a:extLst>
          </p:cNvPr>
          <p:cNvSpPr/>
          <p:nvPr/>
        </p:nvSpPr>
        <p:spPr>
          <a:xfrm rot="21232325">
            <a:off x="1159099" y="2947778"/>
            <a:ext cx="251138" cy="1416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Intensity Oscillation</a:t>
            </a:r>
          </a:p>
        </p:txBody>
      </p:sp>
    </p:spTree>
    <p:extLst>
      <p:ext uri="{BB962C8B-B14F-4D97-AF65-F5344CB8AC3E}">
        <p14:creationId xmlns:p14="http://schemas.microsoft.com/office/powerpoint/2010/main" val="191471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7886"/>
            <a:ext cx="3833906" cy="1319033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Unifying the Cell particles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82932" y="2844804"/>
            <a:ext cx="37631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First: Representation of the potential locations of the particles:</a:t>
            </a:r>
            <a:r>
              <a:rPr lang="en-US" sz="2400" i="1" dirty="0"/>
              <a:t> by finding the locations of the intensity spikes and visualizing them in 3D space, we are trying to have an  understanding about the locations of the cells.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DE3B3-7438-1E4E-93A4-46B258210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4080" y="1120462"/>
            <a:ext cx="5856445" cy="44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9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2094229">
            <a:off x="1099322" y="2630139"/>
            <a:ext cx="3833906" cy="1041338"/>
          </a:xfrm>
        </p:spPr>
        <p:txBody>
          <a:bodyPr>
            <a:normAutofit/>
          </a:bodyPr>
          <a:lstStyle/>
          <a:p>
            <a:r>
              <a:rPr lang="en-US" sz="2400" dirty="0"/>
              <a:t> Applying 3D connected components labeling!</a:t>
            </a:r>
          </a:p>
        </p:txBody>
      </p:sp>
      <p:sp>
        <p:nvSpPr>
          <p:cNvPr id="4" name="Rectangle 3"/>
          <p:cNvSpPr/>
          <p:nvPr/>
        </p:nvSpPr>
        <p:spPr>
          <a:xfrm>
            <a:off x="210641" y="4806212"/>
            <a:ext cx="3763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/>
              <a:t>For tracking we need to have all cell’s point integrated as a single component.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6BA74F-CB21-6644-AE3E-25C8D0215C3C}"/>
              </a:ext>
            </a:extLst>
          </p:cNvPr>
          <p:cNvSpPr txBox="1">
            <a:spLocks/>
          </p:cNvSpPr>
          <p:nvPr/>
        </p:nvSpPr>
        <p:spPr>
          <a:xfrm>
            <a:off x="-1" y="307886"/>
            <a:ext cx="4089225" cy="1319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Unifying the Cell particles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B0C83-8423-E045-9E59-3BE1861AD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1642" y="1380365"/>
            <a:ext cx="5857551" cy="40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7886"/>
            <a:ext cx="2479964" cy="2296769"/>
          </a:xfrm>
        </p:spPr>
        <p:txBody>
          <a:bodyPr>
            <a:noAutofit/>
          </a:bodyPr>
          <a:lstStyle/>
          <a:p>
            <a:r>
              <a:rPr lang="en-US" sz="3200" dirty="0"/>
              <a:t>First Comparison with the ground truth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9407" y="5146639"/>
            <a:ext cx="27769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i="1" dirty="0"/>
              <a:t>After creating the components we </a:t>
            </a:r>
            <a:r>
              <a:rPr lang="en-US" sz="1600" i="1" dirty="0" err="1"/>
              <a:t>overlayed</a:t>
            </a:r>
            <a:r>
              <a:rPr lang="en-US" sz="1600" i="1" dirty="0"/>
              <a:t> all 63 frames to check the results with the ground truth!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1" y="1385455"/>
            <a:ext cx="4897583" cy="3648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197" y="1385455"/>
            <a:ext cx="5096803" cy="3648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9033" y="4695377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ground </a:t>
            </a:r>
            <a:r>
              <a:rPr lang="en-US" dirty="0"/>
              <a:t>truth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20074" y="4664918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Our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8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7886"/>
            <a:ext cx="2479964" cy="2296769"/>
          </a:xfrm>
        </p:spPr>
        <p:txBody>
          <a:bodyPr>
            <a:noAutofit/>
          </a:bodyPr>
          <a:lstStyle/>
          <a:p>
            <a:r>
              <a:rPr lang="en-US" sz="3200" dirty="0"/>
              <a:t>Let’s check again the ground truth with center of masses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6366" y="4968509"/>
            <a:ext cx="2774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OK! Now we are more closer to the ground truth ! Just we need to remove the false positives 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1" y="1403797"/>
            <a:ext cx="4897583" cy="3630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194" y="1403797"/>
            <a:ext cx="5096806" cy="3630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9033" y="4695377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ground </a:t>
            </a:r>
            <a:r>
              <a:rPr lang="en-US" dirty="0"/>
              <a:t>truth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0074" y="4664918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Our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7886"/>
            <a:ext cx="2479964" cy="2296769"/>
          </a:xfrm>
        </p:spPr>
        <p:txBody>
          <a:bodyPr>
            <a:noAutofit/>
          </a:bodyPr>
          <a:lstStyle/>
          <a:p>
            <a:r>
              <a:rPr lang="en-US" sz="3200" dirty="0"/>
              <a:t>6</a:t>
            </a:r>
            <a:r>
              <a:rPr lang="en-US" sz="3200" baseline="30000" dirty="0"/>
              <a:t>th</a:t>
            </a:r>
            <a:r>
              <a:rPr lang="en-US" sz="3200" dirty="0"/>
              <a:t> step: </a:t>
            </a:r>
            <a:br>
              <a:rPr lang="en-US" sz="3200" dirty="0"/>
            </a:br>
            <a:r>
              <a:rPr lang="en-US" sz="3200" dirty="0"/>
              <a:t>Removing the noises 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41370" y="4404432"/>
            <a:ext cx="26295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By computing the volume of each component and filtering out the small components removed the false positives !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1" y="1440873"/>
            <a:ext cx="4897583" cy="3593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195" y="1440873"/>
            <a:ext cx="5096805" cy="3593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9033" y="4695377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ground </a:t>
            </a:r>
            <a:r>
              <a:rPr lang="en-US" dirty="0"/>
              <a:t>truth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0074" y="4664918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Our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7886"/>
            <a:ext cx="2770910" cy="2296769"/>
          </a:xfrm>
        </p:spPr>
        <p:txBody>
          <a:bodyPr>
            <a:noAutofit/>
          </a:bodyPr>
          <a:lstStyle/>
          <a:p>
            <a:r>
              <a:rPr lang="en-US" sz="3200" dirty="0"/>
              <a:t>Let’s see how the objects are moving across the time !</a:t>
            </a:r>
            <a:endParaRPr lang="en-US" sz="2400" dirty="0"/>
          </a:p>
        </p:txBody>
      </p:sp>
      <p:pic>
        <p:nvPicPr>
          <p:cNvPr id="4" name="movie4d2.mp4">
            <a:hlinkClick r:id="" action="ppaction://media"/>
            <a:extLst>
              <a:ext uri="{FF2B5EF4-FFF2-40B4-BE49-F238E27FC236}">
                <a16:creationId xmlns:a16="http://schemas.microsoft.com/office/drawing/2014/main" id="{7C174F19-4EEA-9E4B-93C7-F448D12A31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7226" y="436839"/>
            <a:ext cx="7314064" cy="548554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A1E1C7-41DA-3543-AADB-7C19CADC59E8}"/>
              </a:ext>
            </a:extLst>
          </p:cNvPr>
          <p:cNvCxnSpPr>
            <a:cxnSpLocks/>
          </p:cNvCxnSpPr>
          <p:nvPr/>
        </p:nvCxnSpPr>
        <p:spPr>
          <a:xfrm>
            <a:off x="5937161" y="2144332"/>
            <a:ext cx="2357107" cy="1031186"/>
          </a:xfrm>
          <a:prstGeom prst="line">
            <a:avLst/>
          </a:prstGeom>
          <a:ln w="127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B40554-100C-3940-B2D7-2852D7F47934}"/>
              </a:ext>
            </a:extLst>
          </p:cNvPr>
          <p:cNvCxnSpPr>
            <a:cxnSpLocks/>
          </p:cNvCxnSpPr>
          <p:nvPr/>
        </p:nvCxnSpPr>
        <p:spPr>
          <a:xfrm flipV="1">
            <a:off x="8294269" y="3175519"/>
            <a:ext cx="0" cy="1963151"/>
          </a:xfrm>
          <a:prstGeom prst="line">
            <a:avLst/>
          </a:prstGeom>
          <a:ln w="127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61A004-72A5-3F48-B46D-95EEA92B0C11}"/>
              </a:ext>
            </a:extLst>
          </p:cNvPr>
          <p:cNvCxnSpPr>
            <a:cxnSpLocks/>
          </p:cNvCxnSpPr>
          <p:nvPr/>
        </p:nvCxnSpPr>
        <p:spPr>
          <a:xfrm flipH="1">
            <a:off x="8294270" y="2157211"/>
            <a:ext cx="2311482" cy="1018307"/>
          </a:xfrm>
          <a:prstGeom prst="line">
            <a:avLst/>
          </a:prstGeom>
          <a:ln w="127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4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3A6AB-498B-984D-A78C-AE6C4521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35" y="440924"/>
            <a:ext cx="3833906" cy="4952492"/>
          </a:xfrm>
        </p:spPr>
        <p:txBody>
          <a:bodyPr>
            <a:noAutofit/>
          </a:bodyPr>
          <a:lstStyle/>
          <a:p>
            <a:r>
              <a:rPr lang="en-US" sz="3200" dirty="0"/>
              <a:t>Tracking the Cells : 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90F04-893C-9244-A95A-705D8ED88B17}"/>
              </a:ext>
            </a:extLst>
          </p:cNvPr>
          <p:cNvSpPr txBox="1"/>
          <p:nvPr/>
        </p:nvSpPr>
        <p:spPr>
          <a:xfrm>
            <a:off x="1858674" y="1640802"/>
            <a:ext cx="3728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extracting all the centroids of the masses, we have a jagged list of the centers.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used Hungarian Algorithm for tracking the cells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61C0E-2975-F745-B356-59CC411F3B03}"/>
              </a:ext>
            </a:extLst>
          </p:cNvPr>
          <p:cNvSpPr txBox="1"/>
          <p:nvPr/>
        </p:nvSpPr>
        <p:spPr>
          <a:xfrm>
            <a:off x="6491731" y="1640802"/>
            <a:ext cx="46742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The problem of local assignment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set a distance threshold on the distance between two points not exceeding the defined value in two consecutive frames.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43A617-3527-C843-9B15-19DF627B9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020" y="3850783"/>
            <a:ext cx="2863540" cy="958892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2F149E7-BFB0-8D45-9C60-F7CDFAEF9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3951" y="2112134"/>
            <a:ext cx="3478561" cy="2147260"/>
          </a:xfrm>
        </p:spPr>
      </p:pic>
    </p:spTree>
    <p:extLst>
      <p:ext uri="{BB962C8B-B14F-4D97-AF65-F5344CB8AC3E}">
        <p14:creationId xmlns:p14="http://schemas.microsoft.com/office/powerpoint/2010/main" val="3284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B9FC6610-A5F8-45EA-B7D4-AFDF75D20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E9AB7A3-4EBC-40F6-99B4-4B1FE7F9D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30B68E7-7145-4358-B696-8C8084BD8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BB8BF-478E-874C-9867-79796AFD2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00" y="1140439"/>
            <a:ext cx="5418399" cy="50851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4000" cap="all" dirty="0">
                <a:solidFill>
                  <a:schemeClr val="tx2"/>
                </a:solidFill>
              </a:rPr>
              <a:t>Tracking Results :</a:t>
            </a: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7A92B418-F5F0-4FB8-BB6C-DB565C090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591" y="773858"/>
            <a:ext cx="6094409" cy="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6">
            <a:extLst>
              <a:ext uri="{FF2B5EF4-FFF2-40B4-BE49-F238E27FC236}">
                <a16:creationId xmlns:a16="http://schemas.microsoft.com/office/drawing/2014/main" id="{DAE5548B-F97E-47AF-8AAE-1A969029F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996B6D-B6D3-4A1E-89FD-164CB6418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6201007"/>
            <a:ext cx="46573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DE98E3-55D7-EE4A-8694-27B8A63B9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980" y="2360362"/>
            <a:ext cx="4453242" cy="32775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987614-A038-1C4C-A26C-63D8B550E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217" y="2552974"/>
            <a:ext cx="6401856" cy="2987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EF2EC-263C-EF44-AB99-C97D64C4A52A}"/>
              </a:ext>
            </a:extLst>
          </p:cNvPr>
          <p:cNvSpPr txBox="1"/>
          <p:nvPr/>
        </p:nvSpPr>
        <p:spPr>
          <a:xfrm>
            <a:off x="682215" y="5696296"/>
            <a:ext cx="44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Aggregated result of the tracked cells trajectories in a single plot </a:t>
            </a:r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AAE8E7-DA66-9E4C-BA45-BCC963F93939}"/>
              </a:ext>
            </a:extLst>
          </p:cNvPr>
          <p:cNvSpPr txBox="1"/>
          <p:nvPr/>
        </p:nvSpPr>
        <p:spPr>
          <a:xfrm>
            <a:off x="6555869" y="5788629"/>
            <a:ext cx="5483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4D Representation of spatiotemporal dimensions of the tracked cells across a video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4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F22B-2DA6-134C-B04C-BDBF1E15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1759316"/>
          </a:xfrm>
        </p:spPr>
        <p:txBody>
          <a:bodyPr>
            <a:normAutofit/>
          </a:bodyPr>
          <a:lstStyle/>
          <a:p>
            <a:r>
              <a:rPr lang="en-US" sz="4000"/>
              <a:t>Framework Parallelization: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31B9B-31FD-BC48-ADC7-5848ECD0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492134"/>
            <a:ext cx="3833906" cy="332420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/>
              <a:t>First we identified the bottlenecks : </a:t>
            </a:r>
          </a:p>
          <a:p>
            <a:pPr algn="r" fontAlgn="base"/>
            <a:r>
              <a:rPr lang="en-US" sz="1500" b="1" i="1"/>
              <a:t>Preprocessing module</a:t>
            </a:r>
          </a:p>
          <a:p>
            <a:pPr algn="r" fontAlgn="base"/>
            <a:r>
              <a:rPr lang="en-US" sz="1500"/>
              <a:t>Thresholding part in </a:t>
            </a:r>
            <a:r>
              <a:rPr lang="en-US" sz="1500" b="1" i="1"/>
              <a:t>Sparsification module</a:t>
            </a:r>
          </a:p>
          <a:p>
            <a:pPr algn="r" fontAlgn="base"/>
            <a:r>
              <a:rPr lang="en-US" sz="1500"/>
              <a:t>3D connected component part in </a:t>
            </a:r>
            <a:r>
              <a:rPr lang="en-US" sz="1500" b="1" i="1"/>
              <a:t>Detection module</a:t>
            </a:r>
          </a:p>
          <a:p>
            <a:pPr algn="r" fontAlgn="base"/>
            <a:r>
              <a:rPr lang="en-US" sz="1500"/>
              <a:t>Computing the center of the mass in </a:t>
            </a:r>
            <a:r>
              <a:rPr lang="en-US" sz="1500" b="1" i="1"/>
              <a:t>Detection module.</a:t>
            </a:r>
          </a:p>
          <a:p>
            <a:pPr algn="r" fontAlgn="base"/>
            <a:r>
              <a:rPr lang="en-US" sz="1500"/>
              <a:t>Computing the mass volumes and filtering out the false positives in </a:t>
            </a:r>
            <a:r>
              <a:rPr lang="en-US" sz="1500" b="1" i="1"/>
              <a:t>Detection module</a:t>
            </a:r>
          </a:p>
          <a:p>
            <a:pPr marL="0" indent="0" algn="r" fontAlgn="base">
              <a:buNone/>
            </a:pPr>
            <a:endParaRPr lang="en-US" sz="1500"/>
          </a:p>
          <a:p>
            <a:pPr marL="0" indent="0" algn="r">
              <a:buNone/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26D9D-D275-6945-9326-352D26C01D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1601" y="1208932"/>
            <a:ext cx="6248400" cy="43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1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0065-330D-6C4E-BC3A-823F6A97C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276" y="844491"/>
            <a:ext cx="3833906" cy="495249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3C67-2BF2-FB46-B857-3F9115F6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1558417"/>
            <a:ext cx="6248398" cy="5655156"/>
          </a:xfrm>
        </p:spPr>
        <p:txBody>
          <a:bodyPr/>
          <a:lstStyle/>
          <a:p>
            <a:r>
              <a:rPr lang="en-US" dirty="0"/>
              <a:t>A brief introduction about T. gondii</a:t>
            </a:r>
          </a:p>
          <a:p>
            <a:r>
              <a:rPr lang="en-US" dirty="0"/>
              <a:t> 3D Microscopic video challenges</a:t>
            </a:r>
          </a:p>
          <a:p>
            <a:r>
              <a:rPr lang="en-US" dirty="0"/>
              <a:t>Serial Computational Pipeline ( cell detection and Tracking)</a:t>
            </a:r>
          </a:p>
          <a:p>
            <a:r>
              <a:rPr lang="en-US" dirty="0"/>
              <a:t>Framework Parallelization</a:t>
            </a:r>
          </a:p>
          <a:p>
            <a:r>
              <a:rPr lang="en-US" dirty="0"/>
              <a:t>The </a:t>
            </a:r>
            <a:r>
              <a:rPr lang="en-US" dirty="0" err="1"/>
              <a:t>Dask</a:t>
            </a:r>
            <a:r>
              <a:rPr lang="en-US" dirty="0"/>
              <a:t> version of the framework</a:t>
            </a:r>
          </a:p>
          <a:p>
            <a:r>
              <a:rPr lang="en-US" dirty="0"/>
              <a:t>3D trajectories Clustering</a:t>
            </a:r>
          </a:p>
          <a:p>
            <a:r>
              <a:rPr lang="en-US" dirty="0"/>
              <a:t>Conclusion and Future 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289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F22B-2DA6-134C-B04C-BDBF1E15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559678"/>
            <a:ext cx="3637137" cy="1759316"/>
          </a:xfrm>
        </p:spPr>
        <p:txBody>
          <a:bodyPr>
            <a:normAutofit/>
          </a:bodyPr>
          <a:lstStyle/>
          <a:p>
            <a:r>
              <a:rPr lang="en-US" sz="4000" dirty="0"/>
              <a:t>The </a:t>
            </a:r>
            <a:r>
              <a:rPr lang="en-US" sz="4000" dirty="0" err="1"/>
              <a:t>Dask</a:t>
            </a:r>
            <a:r>
              <a:rPr lang="en-US" sz="4000" dirty="0"/>
              <a:t> Version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31B9B-31FD-BC48-ADC7-5848ECD0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9" y="2090057"/>
            <a:ext cx="4084277" cy="372628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500" i="1" dirty="0"/>
              <a:t>What is </a:t>
            </a:r>
            <a:r>
              <a:rPr lang="en-US" sz="1500" i="1" dirty="0" err="1"/>
              <a:t>Dask</a:t>
            </a:r>
            <a:r>
              <a:rPr lang="en-US" sz="1500" i="1" dirty="0"/>
              <a:t>?</a:t>
            </a:r>
          </a:p>
          <a:p>
            <a:pPr marL="0" indent="0" algn="just">
              <a:buNone/>
            </a:pPr>
            <a:r>
              <a:rPr lang="en-US" sz="1500" i="1" dirty="0"/>
              <a:t>Why </a:t>
            </a:r>
            <a:r>
              <a:rPr lang="en-US" sz="1500" i="1" dirty="0" err="1"/>
              <a:t>Dask</a:t>
            </a:r>
            <a:r>
              <a:rPr lang="en-US" sz="1500" i="1" dirty="0"/>
              <a:t>?</a:t>
            </a:r>
          </a:p>
          <a:p>
            <a:pPr marL="0" indent="0" algn="just">
              <a:buNone/>
            </a:pPr>
            <a:r>
              <a:rPr lang="en-US" sz="1500" dirty="0"/>
              <a:t>- The  Python’s role in Data Science</a:t>
            </a:r>
          </a:p>
          <a:p>
            <a:pPr marL="0" indent="0" algn="just">
              <a:buNone/>
            </a:pPr>
            <a:r>
              <a:rPr lang="en-US" sz="1500" dirty="0"/>
              <a:t>- </a:t>
            </a:r>
            <a:r>
              <a:rPr lang="en-US" sz="1600" dirty="0"/>
              <a:t>computational libraries like </a:t>
            </a:r>
            <a:r>
              <a:rPr lang="en-US" sz="1600" b="1" dirty="0" err="1"/>
              <a:t>Numpy</a:t>
            </a:r>
            <a:r>
              <a:rPr lang="en-US" sz="1600" b="1" dirty="0"/>
              <a:t>, Pandas, </a:t>
            </a:r>
            <a:r>
              <a:rPr lang="en-US" sz="1600" dirty="0"/>
              <a:t>and </a:t>
            </a:r>
            <a:r>
              <a:rPr lang="en-US" sz="1600" b="1" dirty="0" err="1"/>
              <a:t>Scikit</a:t>
            </a:r>
            <a:r>
              <a:rPr lang="en-US" sz="1600" b="1" dirty="0"/>
              <a:t>-Learn</a:t>
            </a:r>
            <a:r>
              <a:rPr lang="en-US" sz="1600" dirty="0"/>
              <a:t> and by a wealth of libraries for visualization, interactive notebooks, collaboration, and so forth.</a:t>
            </a:r>
            <a:endParaRPr lang="en-US" sz="1500" dirty="0"/>
          </a:p>
          <a:p>
            <a:pPr marL="0" indent="0" algn="just">
              <a:buNone/>
            </a:pPr>
            <a:r>
              <a:rPr lang="en-US" sz="1500" dirty="0"/>
              <a:t>- Writing the code once and then choose to either run it locally or deploy to a multi-node cluster using a just normal Pythonic syntax.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FBC367-B0E9-BB49-8FC6-BBA8D743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996" y="1057960"/>
            <a:ext cx="4880131" cy="41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14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F58E-C8A9-224D-829C-D434D3EEB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029" y="569066"/>
            <a:ext cx="8098969" cy="5655156"/>
          </a:xfrm>
        </p:spPr>
        <p:txBody>
          <a:bodyPr>
            <a:normAutofit/>
          </a:bodyPr>
          <a:lstStyle/>
          <a:p>
            <a:pPr algn="just"/>
            <a:r>
              <a:rPr lang="en-US" sz="1800" dirty="0" err="1"/>
              <a:t>Dask</a:t>
            </a:r>
            <a:r>
              <a:rPr lang="en-US" sz="1800" dirty="0"/>
              <a:t> introduces 3 parallel collections that are able to store data that is larger than RAM, namely </a:t>
            </a:r>
            <a:r>
              <a:rPr lang="en-US" sz="1800" b="1" i="1" dirty="0" err="1"/>
              <a:t>Dataframes</a:t>
            </a:r>
            <a:r>
              <a:rPr lang="en-US" sz="1800" dirty="0"/>
              <a:t>, </a:t>
            </a:r>
            <a:r>
              <a:rPr lang="en-US" sz="1800" b="1" i="1" dirty="0"/>
              <a:t>Bags</a:t>
            </a:r>
            <a:r>
              <a:rPr lang="en-US" sz="1800" dirty="0"/>
              <a:t> and </a:t>
            </a:r>
            <a:r>
              <a:rPr lang="en-US" sz="1800" b="1" i="1" dirty="0"/>
              <a:t>Arrays</a:t>
            </a:r>
            <a:r>
              <a:rPr lang="en-US" sz="1800" dirty="0"/>
              <a:t>. </a:t>
            </a:r>
          </a:p>
          <a:p>
            <a:pPr algn="just"/>
            <a:r>
              <a:rPr lang="en-US" sz="1800" dirty="0"/>
              <a:t>Each of these collection types are able to use data partitioned between RAM and a hard disk as well distributed across multiple nodes in a cluster.</a:t>
            </a:r>
          </a:p>
          <a:p>
            <a:pPr algn="just"/>
            <a:r>
              <a:rPr lang="en-US" sz="1800" dirty="0"/>
              <a:t>Example : </a:t>
            </a:r>
          </a:p>
          <a:p>
            <a:pPr algn="just"/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81BCFD-3590-C64E-A779-C42A442B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569066"/>
            <a:ext cx="2569029" cy="2423008"/>
          </a:xfrm>
        </p:spPr>
        <p:txBody>
          <a:bodyPr>
            <a:normAutofit/>
          </a:bodyPr>
          <a:lstStyle/>
          <a:p>
            <a:r>
              <a:rPr lang="en-US" sz="4000" dirty="0"/>
              <a:t>The </a:t>
            </a:r>
            <a:r>
              <a:rPr lang="en-US" sz="4000" dirty="0" err="1"/>
              <a:t>Dask</a:t>
            </a:r>
            <a:r>
              <a:rPr lang="en-US" sz="4000" dirty="0"/>
              <a:t> Version …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B4E11-CC6B-F842-9CBB-DFB66747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66" y="2645229"/>
            <a:ext cx="5514087" cy="3131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D89B9B-A064-394A-AE67-2FFE79D2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565" y="2104571"/>
            <a:ext cx="3573102" cy="42127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1D5708B1-FBD6-274D-B984-3D134C6508F0}"/>
              </a:ext>
            </a:extLst>
          </p:cNvPr>
          <p:cNvSpPr/>
          <p:nvPr/>
        </p:nvSpPr>
        <p:spPr>
          <a:xfrm>
            <a:off x="1143000" y="5486400"/>
            <a:ext cx="2188029" cy="206829"/>
          </a:xfrm>
          <a:prstGeom prst="fram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D971143-AD9E-914D-A91B-22D1CF3EAB21}"/>
              </a:ext>
            </a:extLst>
          </p:cNvPr>
          <p:cNvSpPr/>
          <p:nvPr/>
        </p:nvSpPr>
        <p:spPr>
          <a:xfrm rot="20256016">
            <a:off x="3218921" y="4532928"/>
            <a:ext cx="4872823" cy="3760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8CED8727-C71C-6447-B1D5-1BF1DB661E83}"/>
              </a:ext>
            </a:extLst>
          </p:cNvPr>
          <p:cNvSpPr/>
          <p:nvPr/>
        </p:nvSpPr>
        <p:spPr>
          <a:xfrm>
            <a:off x="3927422" y="2323475"/>
            <a:ext cx="7487585" cy="222160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74BD3A-FDE9-C543-97B3-E9A5F2ADDC2B}"/>
              </a:ext>
            </a:extLst>
          </p:cNvPr>
          <p:cNvCxnSpPr>
            <a:cxnSpLocks/>
          </p:cNvCxnSpPr>
          <p:nvPr/>
        </p:nvCxnSpPr>
        <p:spPr>
          <a:xfrm>
            <a:off x="5718747" y="2930529"/>
            <a:ext cx="0" cy="1539602"/>
          </a:xfrm>
          <a:prstGeom prst="line">
            <a:avLst/>
          </a:prstGeom>
          <a:ln w="28575" cap="flat" cmpd="sng" algn="ctr">
            <a:solidFill>
              <a:srgbClr val="00FE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C49E09-386A-644A-B9BE-C763C7CDBBC2}"/>
              </a:ext>
            </a:extLst>
          </p:cNvPr>
          <p:cNvCxnSpPr>
            <a:cxnSpLocks/>
          </p:cNvCxnSpPr>
          <p:nvPr/>
        </p:nvCxnSpPr>
        <p:spPr>
          <a:xfrm flipH="1">
            <a:off x="5711256" y="2278505"/>
            <a:ext cx="539642" cy="602106"/>
          </a:xfrm>
          <a:prstGeom prst="line">
            <a:avLst/>
          </a:prstGeom>
          <a:ln w="28575" cap="flat" cmpd="sng" algn="ctr">
            <a:solidFill>
              <a:srgbClr val="00FE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8A26EE3-2DDF-424E-9CAF-112AA59FF595}"/>
              </a:ext>
            </a:extLst>
          </p:cNvPr>
          <p:cNvCxnSpPr>
            <a:cxnSpLocks/>
          </p:cNvCxnSpPr>
          <p:nvPr/>
        </p:nvCxnSpPr>
        <p:spPr>
          <a:xfrm>
            <a:off x="9072816" y="2975499"/>
            <a:ext cx="0" cy="1539602"/>
          </a:xfrm>
          <a:prstGeom prst="line">
            <a:avLst/>
          </a:prstGeom>
          <a:ln w="28575" cap="flat" cmpd="sng" algn="ctr">
            <a:solidFill>
              <a:srgbClr val="00FE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97CA25-64DA-9043-92F7-812855AA03B6}"/>
              </a:ext>
            </a:extLst>
          </p:cNvPr>
          <p:cNvCxnSpPr>
            <a:cxnSpLocks/>
          </p:cNvCxnSpPr>
          <p:nvPr/>
        </p:nvCxnSpPr>
        <p:spPr>
          <a:xfrm flipH="1">
            <a:off x="9065325" y="2323475"/>
            <a:ext cx="539642" cy="602106"/>
          </a:xfrm>
          <a:prstGeom prst="line">
            <a:avLst/>
          </a:prstGeom>
          <a:ln w="28575" cap="flat" cmpd="sng" algn="ctr">
            <a:solidFill>
              <a:srgbClr val="00FE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BC48754-0DC2-044A-9AF3-26B1B755A21C}"/>
              </a:ext>
            </a:extLst>
          </p:cNvPr>
          <p:cNvCxnSpPr/>
          <p:nvPr/>
        </p:nvCxnSpPr>
        <p:spPr>
          <a:xfrm>
            <a:off x="6011055" y="3237875"/>
            <a:ext cx="2878112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7D028FA-05AD-8844-B34C-29B1136E2009}"/>
              </a:ext>
            </a:extLst>
          </p:cNvPr>
          <p:cNvCxnSpPr/>
          <p:nvPr/>
        </p:nvCxnSpPr>
        <p:spPr>
          <a:xfrm>
            <a:off x="6505728" y="2520847"/>
            <a:ext cx="2878112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0EC0099-25F5-584A-9E9D-1116982AB08D}"/>
              </a:ext>
            </a:extLst>
          </p:cNvPr>
          <p:cNvCxnSpPr/>
          <p:nvPr/>
        </p:nvCxnSpPr>
        <p:spPr>
          <a:xfrm>
            <a:off x="6011055" y="3525186"/>
            <a:ext cx="2878112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24AA4DD-07EA-384B-AC01-038F89443C04}"/>
              </a:ext>
            </a:extLst>
          </p:cNvPr>
          <p:cNvCxnSpPr/>
          <p:nvPr/>
        </p:nvCxnSpPr>
        <p:spPr>
          <a:xfrm>
            <a:off x="6011055" y="3795009"/>
            <a:ext cx="2878112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8FDA6D-E060-1441-8435-9BB247022204}"/>
              </a:ext>
            </a:extLst>
          </p:cNvPr>
          <p:cNvCxnSpPr/>
          <p:nvPr/>
        </p:nvCxnSpPr>
        <p:spPr>
          <a:xfrm>
            <a:off x="6011055" y="4049843"/>
            <a:ext cx="2878112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85D5C0-4723-C744-9C5F-4FE1D9BF29B7}"/>
              </a:ext>
            </a:extLst>
          </p:cNvPr>
          <p:cNvCxnSpPr/>
          <p:nvPr/>
        </p:nvCxnSpPr>
        <p:spPr>
          <a:xfrm>
            <a:off x="6011055" y="4304675"/>
            <a:ext cx="2878112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32D10CA-FB60-354E-94B5-15F97DF8974C}"/>
              </a:ext>
            </a:extLst>
          </p:cNvPr>
          <p:cNvCxnSpPr/>
          <p:nvPr/>
        </p:nvCxnSpPr>
        <p:spPr>
          <a:xfrm>
            <a:off x="6187213" y="2733208"/>
            <a:ext cx="2878112" cy="0"/>
          </a:xfrm>
          <a:prstGeom prst="line">
            <a:avLst/>
          </a:prstGeom>
          <a:ln w="571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92D28C0-6730-9742-A04D-53F4E2988203}"/>
              </a:ext>
            </a:extLst>
          </p:cNvPr>
          <p:cNvCxnSpPr>
            <a:cxnSpLocks/>
          </p:cNvCxnSpPr>
          <p:nvPr/>
        </p:nvCxnSpPr>
        <p:spPr>
          <a:xfrm flipV="1">
            <a:off x="3753155" y="2278505"/>
            <a:ext cx="639443" cy="647077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BDC14D7-E187-E342-8303-7DF2CE7BA958}"/>
              </a:ext>
            </a:extLst>
          </p:cNvPr>
          <p:cNvCxnSpPr>
            <a:cxnSpLocks/>
          </p:cNvCxnSpPr>
          <p:nvPr/>
        </p:nvCxnSpPr>
        <p:spPr>
          <a:xfrm flipV="1">
            <a:off x="3798125" y="2975500"/>
            <a:ext cx="0" cy="1569581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6BCE97-D473-E248-8215-A7E3CC645DA1}"/>
              </a:ext>
            </a:extLst>
          </p:cNvPr>
          <p:cNvCxnSpPr>
            <a:cxnSpLocks/>
          </p:cNvCxnSpPr>
          <p:nvPr/>
        </p:nvCxnSpPr>
        <p:spPr>
          <a:xfrm flipV="1">
            <a:off x="3950525" y="4697481"/>
            <a:ext cx="1655796" cy="1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C5397E7-8C45-CD40-8ECE-044826FCB7B7}"/>
              </a:ext>
            </a:extLst>
          </p:cNvPr>
          <p:cNvSpPr txBox="1"/>
          <p:nvPr/>
        </p:nvSpPr>
        <p:spPr>
          <a:xfrm>
            <a:off x="4124404" y="5267328"/>
            <a:ext cx="153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Frame 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8C24E1-4155-894C-933F-9819635E8C36}"/>
              </a:ext>
            </a:extLst>
          </p:cNvPr>
          <p:cNvSpPr txBox="1"/>
          <p:nvPr/>
        </p:nvSpPr>
        <p:spPr>
          <a:xfrm>
            <a:off x="9383840" y="5267328"/>
            <a:ext cx="1533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Frame n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90F39846-7C38-E549-85C8-18FF56715E5C}"/>
              </a:ext>
            </a:extLst>
          </p:cNvPr>
          <p:cNvSpPr/>
          <p:nvPr/>
        </p:nvSpPr>
        <p:spPr>
          <a:xfrm rot="16200000">
            <a:off x="4608842" y="4309017"/>
            <a:ext cx="292956" cy="1655795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E33E97BF-DBE9-0B42-A288-DFDF7D6BC94A}"/>
              </a:ext>
            </a:extLst>
          </p:cNvPr>
          <p:cNvSpPr/>
          <p:nvPr/>
        </p:nvSpPr>
        <p:spPr>
          <a:xfrm rot="16200000">
            <a:off x="9845611" y="4211718"/>
            <a:ext cx="298879" cy="184447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B61C85-AFA5-5744-9DEB-CC36B1292989}"/>
              </a:ext>
            </a:extLst>
          </p:cNvPr>
          <p:cNvSpPr txBox="1"/>
          <p:nvPr/>
        </p:nvSpPr>
        <p:spPr>
          <a:xfrm>
            <a:off x="4604327" y="4675319"/>
            <a:ext cx="40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E4F713-493E-5B42-9CE4-0510634A97A8}"/>
              </a:ext>
            </a:extLst>
          </p:cNvPr>
          <p:cNvSpPr txBox="1"/>
          <p:nvPr/>
        </p:nvSpPr>
        <p:spPr>
          <a:xfrm>
            <a:off x="3247236" y="3575624"/>
            <a:ext cx="40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F7BBE2-8306-0141-BC9C-17050E0170DB}"/>
              </a:ext>
            </a:extLst>
          </p:cNvPr>
          <p:cNvSpPr txBox="1"/>
          <p:nvPr/>
        </p:nvSpPr>
        <p:spPr>
          <a:xfrm>
            <a:off x="3798125" y="2190997"/>
            <a:ext cx="40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1321543F-A3CD-7045-ACBD-501481C1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569066"/>
            <a:ext cx="2569029" cy="2423008"/>
          </a:xfrm>
        </p:spPr>
        <p:txBody>
          <a:bodyPr>
            <a:normAutofit/>
          </a:bodyPr>
          <a:lstStyle/>
          <a:p>
            <a:r>
              <a:rPr lang="en-US" sz="4000" dirty="0"/>
              <a:t>The </a:t>
            </a:r>
            <a:r>
              <a:rPr lang="en-US" sz="4000" dirty="0" err="1"/>
              <a:t>Dask</a:t>
            </a:r>
            <a:r>
              <a:rPr lang="en-US" sz="4000" dirty="0"/>
              <a:t> Version …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141F4D-D239-AB48-9535-B4CBDE5499F5}"/>
              </a:ext>
            </a:extLst>
          </p:cNvPr>
          <p:cNvCxnSpPr/>
          <p:nvPr/>
        </p:nvCxnSpPr>
        <p:spPr>
          <a:xfrm>
            <a:off x="6011055" y="5052430"/>
            <a:ext cx="2878112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63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A28F-4BD5-404F-B759-72AA7B1C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23" y="424766"/>
            <a:ext cx="3030511" cy="2648217"/>
          </a:xfrm>
        </p:spPr>
        <p:txBody>
          <a:bodyPr>
            <a:noAutofit/>
          </a:bodyPr>
          <a:lstStyle/>
          <a:p>
            <a:r>
              <a:rPr lang="en-US" sz="4000" dirty="0"/>
              <a:t>How to Run </a:t>
            </a:r>
            <a:r>
              <a:rPr lang="en-US" sz="4000" dirty="0" err="1"/>
              <a:t>Dask</a:t>
            </a:r>
            <a:r>
              <a:rPr lang="en-US" sz="4000" dirty="0"/>
              <a:t> on GCP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C37B9-877C-5742-9ECF-01328308C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511" y="569066"/>
            <a:ext cx="7637487" cy="5655156"/>
          </a:xfrm>
        </p:spPr>
        <p:txBody>
          <a:bodyPr/>
          <a:lstStyle/>
          <a:p>
            <a:r>
              <a:rPr lang="en-US" dirty="0"/>
              <a:t>1. Creating a Docker file for setting all the dependencies and the libraries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CDD71-FC72-404C-8701-1BE2829A4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447" y="1027575"/>
            <a:ext cx="5251554" cy="58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85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A28F-4BD5-404F-B759-72AA7B1C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23" y="424766"/>
            <a:ext cx="3030511" cy="2648217"/>
          </a:xfrm>
        </p:spPr>
        <p:txBody>
          <a:bodyPr>
            <a:noAutofit/>
          </a:bodyPr>
          <a:lstStyle/>
          <a:p>
            <a:r>
              <a:rPr lang="en-US" sz="4000" dirty="0"/>
              <a:t>How to Run </a:t>
            </a:r>
            <a:r>
              <a:rPr lang="en-US" sz="4000" dirty="0" err="1"/>
              <a:t>Dask</a:t>
            </a:r>
            <a:r>
              <a:rPr lang="en-US" sz="4000" dirty="0"/>
              <a:t> on GCP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C37B9-877C-5742-9ECF-01328308C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6908" y="424766"/>
            <a:ext cx="8430173" cy="5799456"/>
          </a:xfrm>
        </p:spPr>
        <p:txBody>
          <a:bodyPr/>
          <a:lstStyle/>
          <a:p>
            <a:r>
              <a:rPr lang="en-US" dirty="0"/>
              <a:t>2. Creating a “YML” File for setting all details of the cluster. In “YML” file the address of the Docker image for “ </a:t>
            </a:r>
            <a:r>
              <a:rPr lang="en-US" dirty="0" err="1"/>
              <a:t>Jupyter</a:t>
            </a:r>
            <a:r>
              <a:rPr lang="en-US" dirty="0"/>
              <a:t>, Scheduler and workers” should be defined. That address will be in “</a:t>
            </a:r>
            <a:r>
              <a:rPr lang="en-US" dirty="0" err="1"/>
              <a:t>DockerHub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D9F47-C7A7-3940-B3C6-CECD6648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09" y="1648039"/>
            <a:ext cx="8555091" cy="457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9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A28F-4BD5-404F-B759-72AA7B1C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23" y="424766"/>
            <a:ext cx="3030511" cy="2648217"/>
          </a:xfrm>
        </p:spPr>
        <p:txBody>
          <a:bodyPr>
            <a:noAutofit/>
          </a:bodyPr>
          <a:lstStyle/>
          <a:p>
            <a:r>
              <a:rPr lang="en-US" sz="4000" dirty="0"/>
              <a:t>How to Run </a:t>
            </a:r>
            <a:r>
              <a:rPr lang="en-US" sz="4000" dirty="0" err="1"/>
              <a:t>Dask</a:t>
            </a:r>
            <a:r>
              <a:rPr lang="en-US" sz="4000" dirty="0"/>
              <a:t> on GCP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C37B9-877C-5742-9ECF-01328308C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6908" y="424766"/>
            <a:ext cx="8430173" cy="5799456"/>
          </a:xfrm>
        </p:spPr>
        <p:txBody>
          <a:bodyPr/>
          <a:lstStyle/>
          <a:p>
            <a:r>
              <a:rPr lang="en-US" dirty="0"/>
              <a:t>3.  Using GCP </a:t>
            </a:r>
            <a:r>
              <a:rPr lang="en-US" dirty="0" err="1"/>
              <a:t>dask</a:t>
            </a:r>
            <a:r>
              <a:rPr lang="en-US" dirty="0"/>
              <a:t> terminal (</a:t>
            </a:r>
            <a:r>
              <a:rPr lang="en-US" dirty="0" err="1"/>
              <a:t>dask-gke</a:t>
            </a:r>
            <a:r>
              <a:rPr lang="en-US" dirty="0"/>
              <a:t>) we will connect to GCP</a:t>
            </a:r>
          </a:p>
          <a:p>
            <a:pPr marL="0" indent="0">
              <a:buNone/>
            </a:pPr>
            <a:r>
              <a:rPr lang="en-US" dirty="0"/>
              <a:t>There we can create, resize or delete the clusters on GCP.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5B650-B09D-D14D-BCDD-CE3A9C8C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986" y="1964777"/>
            <a:ext cx="8555014" cy="11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0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9DCC-524E-1E49-8BE9-CDF2898F5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Bottlenecks:</a:t>
            </a:r>
          </a:p>
          <a:p>
            <a:r>
              <a:rPr lang="en-US" dirty="0"/>
              <a:t>1 – Reading the data from the Bucket</a:t>
            </a:r>
          </a:p>
          <a:p>
            <a:r>
              <a:rPr lang="en-US" dirty="0"/>
              <a:t>2- Computing the 3D CCL</a:t>
            </a:r>
          </a:p>
          <a:p>
            <a:r>
              <a:rPr lang="en-US" dirty="0"/>
              <a:t>3- Computing the Center of Mass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E33B5E-F93B-684C-91D6-DEF3679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</a:t>
            </a:r>
            <a:r>
              <a:rPr lang="en-US" sz="4000" dirty="0" err="1"/>
              <a:t>Dask</a:t>
            </a:r>
            <a:r>
              <a:rPr lang="en-US" sz="4000" dirty="0"/>
              <a:t> Version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15407-B97A-0645-9721-FFE75972F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3612"/>
            <a:ext cx="7226300" cy="148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9128C9-2380-2147-A05E-1E81B91DA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551358"/>
            <a:ext cx="10426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26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3E59C-086C-9848-91E0-0D71271B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The </a:t>
            </a:r>
            <a:r>
              <a:rPr lang="en-US" sz="5400" dirty="0" err="1"/>
              <a:t>Dask</a:t>
            </a:r>
            <a:r>
              <a:rPr lang="en-US" sz="5400" dirty="0"/>
              <a:t> Version … 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68FABC-C2CB-6943-8126-639831E949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142283"/>
              </p:ext>
            </p:extLst>
          </p:nvPr>
        </p:nvGraphicFramePr>
        <p:xfrm>
          <a:off x="5181600" y="568324"/>
          <a:ext cx="6165954" cy="52151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82977">
                  <a:extLst>
                    <a:ext uri="{9D8B030D-6E8A-4147-A177-3AD203B41FA5}">
                      <a16:colId xmlns:a16="http://schemas.microsoft.com/office/drawing/2014/main" val="3150479036"/>
                    </a:ext>
                  </a:extLst>
                </a:gridCol>
                <a:gridCol w="3082977">
                  <a:extLst>
                    <a:ext uri="{9D8B030D-6E8A-4147-A177-3AD203B41FA5}">
                      <a16:colId xmlns:a16="http://schemas.microsoft.com/office/drawing/2014/main" val="3877440979"/>
                    </a:ext>
                  </a:extLst>
                </a:gridCol>
              </a:tblGrid>
              <a:tr h="8239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sz="2400" dirty="0"/>
                        <a:t>Data Set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336744"/>
                  </a:ext>
                </a:extLst>
              </a:tr>
              <a:tr h="823974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Size of the data 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  <a:p>
                      <a:pPr algn="ctr"/>
                      <a:r>
                        <a:rPr lang="en-US" dirty="0"/>
                        <a:t>2.02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4491"/>
                  </a:ext>
                </a:extLst>
              </a:tr>
              <a:tr h="823974">
                <a:tc>
                  <a:txBody>
                    <a:bodyPr/>
                    <a:lstStyle/>
                    <a:p>
                      <a:r>
                        <a:rPr lang="en-US" dirty="0" err="1"/>
                        <a:t>Dask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vesrion</a:t>
                      </a:r>
                      <a:r>
                        <a:rPr lang="en-US" dirty="0"/>
                        <a:t> Wall time ( single Machine / 4 cores / 16 GB RAM/ Core i3 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59.43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19753"/>
                  </a:ext>
                </a:extLst>
              </a:tr>
              <a:tr h="823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Dask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vesrion</a:t>
                      </a:r>
                      <a:r>
                        <a:rPr lang="en-US" dirty="0"/>
                        <a:t> Wall time ( single Machine / 32 cores / 128 GB RAM/ Core i9 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18.74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132436"/>
                  </a:ext>
                </a:extLst>
              </a:tr>
              <a:tr h="823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Dask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vesrion</a:t>
                      </a:r>
                      <a:r>
                        <a:rPr lang="en-US" dirty="0"/>
                        <a:t> Wall time ( 3 workers / 8 pods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78.43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38202"/>
                  </a:ext>
                </a:extLst>
              </a:tr>
              <a:tr h="823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Dask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vesrion</a:t>
                      </a:r>
                      <a:r>
                        <a:rPr lang="en-US" dirty="0"/>
                        <a:t> Wall time ( 9 workers / 21 pods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31.43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705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445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E297-BF0B-5B49-9BB8-0116F2C9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24" y="569066"/>
            <a:ext cx="3075482" cy="2123561"/>
          </a:xfrm>
        </p:spPr>
        <p:txBody>
          <a:bodyPr>
            <a:normAutofit/>
          </a:bodyPr>
          <a:lstStyle/>
          <a:p>
            <a:r>
              <a:rPr lang="en-US" sz="4000" dirty="0"/>
              <a:t>3D Trajectories clustering: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41809-1037-FF4F-96C3-3D8A88FC5DA3}"/>
              </a:ext>
            </a:extLst>
          </p:cNvPr>
          <p:cNvSpPr txBox="1"/>
          <p:nvPr/>
        </p:nvSpPr>
        <p:spPr>
          <a:xfrm>
            <a:off x="4511743" y="1787614"/>
            <a:ext cx="68283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ü"/>
            </a:pPr>
            <a:r>
              <a:rPr lang="en-US" dirty="0"/>
              <a:t>Discarding any trajectories below a certain minimum number of frames. This happens because of the thresholding.  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charset="2"/>
              <a:buChar char="ü"/>
            </a:pPr>
            <a:r>
              <a:rPr lang="en-US" dirty="0"/>
              <a:t>For each trajectory, we truncated the number of frames to be equivalent across all objects.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AA236-2025-F745-98F1-A6B3E1448137}"/>
              </a:ext>
            </a:extLst>
          </p:cNvPr>
          <p:cNvSpPr txBox="1"/>
          <p:nvPr/>
        </p:nvSpPr>
        <p:spPr>
          <a:xfrm>
            <a:off x="4511743" y="911319"/>
            <a:ext cx="6431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1. Creating a corpus of trajectories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F85563-7E02-D247-99B6-9E0A4E5D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4729" y="3136900"/>
            <a:ext cx="4157272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48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E297-BF0B-5B49-9BB8-0116F2C9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24" y="569066"/>
            <a:ext cx="3075482" cy="2123561"/>
          </a:xfrm>
        </p:spPr>
        <p:txBody>
          <a:bodyPr>
            <a:normAutofit/>
          </a:bodyPr>
          <a:lstStyle/>
          <a:p>
            <a:r>
              <a:rPr lang="en-US" sz="4000" dirty="0"/>
              <a:t>3D Trajectories clustering: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AA236-2025-F745-98F1-A6B3E1448137}"/>
              </a:ext>
            </a:extLst>
          </p:cNvPr>
          <p:cNvSpPr txBox="1"/>
          <p:nvPr/>
        </p:nvSpPr>
        <p:spPr>
          <a:xfrm>
            <a:off x="4137285" y="1806437"/>
            <a:ext cx="774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2. Parameterization of Normalized KLT trajectories: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3BF36-50D1-554F-AB90-B1C7D373B3ED}"/>
              </a:ext>
            </a:extLst>
          </p:cNvPr>
          <p:cNvSpPr txBox="1"/>
          <p:nvPr/>
        </p:nvSpPr>
        <p:spPr>
          <a:xfrm>
            <a:off x="4137285" y="3069970"/>
            <a:ext cx="68283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ü"/>
            </a:pPr>
            <a:r>
              <a:rPr lang="en-US" dirty="0"/>
              <a:t>we used a simple linear model that encodes a Markov-based transition prediction method: an </a:t>
            </a:r>
            <a:r>
              <a:rPr lang="en-US" i="1" dirty="0"/>
              <a:t>autoregressive (AR) </a:t>
            </a:r>
            <a:r>
              <a:rPr lang="en-US" dirty="0"/>
              <a:t>model.</a:t>
            </a:r>
          </a:p>
          <a:p>
            <a:pPr marL="285750" indent="-285750" algn="just">
              <a:buFont typeface="Wingdings" charset="2"/>
              <a:buChar char="ü"/>
            </a:pPr>
            <a:endParaRPr lang="en-US" dirty="0"/>
          </a:p>
          <a:p>
            <a:pPr marL="285750" indent="-285750" algn="just">
              <a:buFont typeface="Wingdings" charset="2"/>
              <a:buChar char="ü"/>
            </a:pPr>
            <a:endParaRPr lang="en-US" dirty="0"/>
          </a:p>
          <a:p>
            <a:pPr marL="285750" indent="-285750" algn="just">
              <a:buFont typeface="Wingdings" charset="2"/>
              <a:buChar char="ü"/>
            </a:pPr>
            <a:endParaRPr lang="en-US" dirty="0"/>
          </a:p>
          <a:p>
            <a:pPr marL="285750" indent="-285750" algn="just">
              <a:buFont typeface="Wingdings" charset="2"/>
              <a:buChar char="ü"/>
            </a:pPr>
            <a:endParaRPr lang="en-US" dirty="0"/>
          </a:p>
          <a:p>
            <a:pPr marL="285750" indent="-285750" algn="just">
              <a:buFont typeface="Wingdings" charset="2"/>
              <a:buChar char="ü"/>
            </a:pPr>
            <a:r>
              <a:rPr lang="en-US" dirty="0"/>
              <a:t>we are interested in the transition matrices {A</a:t>
            </a:r>
            <a:r>
              <a:rPr lang="en-US" baseline="-25000" dirty="0"/>
              <a:t>1</a:t>
            </a:r>
            <a:r>
              <a:rPr lang="en-US" dirty="0"/>
              <a:t>, ..., </a:t>
            </a:r>
            <a:r>
              <a:rPr lang="en-US" dirty="0" err="1"/>
              <a:t>A</a:t>
            </a:r>
            <a:r>
              <a:rPr lang="en-US" baseline="-25000" dirty="0" err="1"/>
              <a:t>p</a:t>
            </a:r>
            <a:r>
              <a:rPr lang="en-US" dirty="0"/>
              <a:t>},which are quantitative encodings of how the system evolves.</a:t>
            </a:r>
          </a:p>
          <a:p>
            <a:pPr marL="285750" indent="-285750" algn="just">
              <a:buFont typeface="Wingdings" charset="2"/>
              <a:buChar char="ü"/>
            </a:pPr>
            <a:endParaRPr lang="en-US" dirty="0"/>
          </a:p>
          <a:p>
            <a:pPr marL="285750" indent="-285750" algn="just">
              <a:buFont typeface="Wingdings" charset="2"/>
              <a:buChar char="ü"/>
            </a:pPr>
            <a:r>
              <a:rPr lang="en-US" dirty="0"/>
              <a:t>P= 5             5x3x3 AR motion parameters for each trajectory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CBF09F-3BA4-F340-A296-91479AB1FA3F}"/>
                  </a:ext>
                </a:extLst>
              </p:cNvPr>
              <p:cNvSpPr txBox="1"/>
              <p:nvPr/>
            </p:nvSpPr>
            <p:spPr>
              <a:xfrm>
                <a:off x="5447427" y="3738667"/>
                <a:ext cx="2376997" cy="115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 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CBF09F-3BA4-F340-A296-91479AB1F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427" y="3738667"/>
                <a:ext cx="2376997" cy="1156855"/>
              </a:xfrm>
              <a:prstGeom prst="rect">
                <a:avLst/>
              </a:prstGeom>
              <a:blipFill>
                <a:blip r:embed="rId2"/>
                <a:stretch>
                  <a:fillRect l="-4255" t="-72826" b="-8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>
            <a:extLst>
              <a:ext uri="{FF2B5EF4-FFF2-40B4-BE49-F238E27FC236}">
                <a16:creationId xmlns:a16="http://schemas.microsoft.com/office/drawing/2014/main" id="{8B1EE40B-EB8E-2749-B24D-C3E98080FB4A}"/>
              </a:ext>
            </a:extLst>
          </p:cNvPr>
          <p:cNvSpPr/>
          <p:nvPr/>
        </p:nvSpPr>
        <p:spPr>
          <a:xfrm>
            <a:off x="5001124" y="5700116"/>
            <a:ext cx="446303" cy="125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70026-C956-F243-B333-223B559B61E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4143023"/>
            <a:ext cx="4137285" cy="20986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5A5996-02BD-F745-A8D1-E6303D2F5790}"/>
              </a:ext>
            </a:extLst>
          </p:cNvPr>
          <p:cNvSpPr txBox="1"/>
          <p:nvPr/>
        </p:nvSpPr>
        <p:spPr>
          <a:xfrm rot="1884896">
            <a:off x="9028625" y="740747"/>
            <a:ext cx="3127931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To be </a:t>
            </a:r>
            <a:r>
              <a:rPr lang="en-US" sz="1400" dirty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invariant to </a:t>
            </a: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the absolute spatial locations, but </a:t>
            </a:r>
            <a:r>
              <a:rPr lang="en-US" sz="1400" dirty="0">
                <a:solidFill>
                  <a:srgbClr val="FFFF00"/>
                </a:solidFill>
                <a:latin typeface="Chalkduster" charset="0"/>
                <a:ea typeface="Chalkduster" charset="0"/>
                <a:cs typeface="Chalkduster" charset="0"/>
              </a:rPr>
              <a:t>sensitive </a:t>
            </a:r>
            <a:r>
              <a:rPr lang="en-US" sz="1400" dirty="0">
                <a:latin typeface="Chalkduster" charset="0"/>
                <a:ea typeface="Chalkduster" charset="0"/>
                <a:cs typeface="Chalkduster" charset="0"/>
              </a:rPr>
              <a:t>to relative changes over time</a:t>
            </a:r>
            <a:r>
              <a:rPr lang="en-US" dirty="0">
                <a:latin typeface="Chalkduster" charset="0"/>
                <a:ea typeface="Chalkduster" charset="0"/>
                <a:cs typeface="Chalkduster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710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Toxoplasma </a:t>
            </a:r>
            <a:r>
              <a:rPr lang="en-US" dirty="0" err="1"/>
              <a:t>gondii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72383"/>
            <a:ext cx="5218195" cy="3480495"/>
          </a:xfrm>
        </p:spPr>
      </p:pic>
      <p:sp>
        <p:nvSpPr>
          <p:cNvPr id="5" name="TextBox 4"/>
          <p:cNvSpPr txBox="1"/>
          <p:nvPr/>
        </p:nvSpPr>
        <p:spPr>
          <a:xfrm>
            <a:off x="0" y="6325608"/>
            <a:ext cx="5218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image is downloaded from https://</a:t>
            </a:r>
            <a:r>
              <a:rPr lang="en-US" sz="800" dirty="0" err="1"/>
              <a:t>www.istockphoto.com</a:t>
            </a:r>
            <a:r>
              <a:rPr lang="en-US" sz="800" dirty="0"/>
              <a:t>/photo/toxoplasma-gondii-awareness-conceptual-image-gm874063668-244075790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75505" y="559678"/>
            <a:ext cx="61089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an intracellular parasite that invades host cells, hijacks the cellular machinery, and replicates before egress and subsequent invasion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causative agent of disseminated toxoplasmosis, which is considered as one of the most successful parasitic infections; more than 1/3 of the world’s population has been or is infected.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For infants, elderly, neonatal fetuses, and individuals with weak or compromised immune systems, </a:t>
            </a:r>
            <a:r>
              <a:rPr lang="en-US" i="1" dirty="0"/>
              <a:t>T. </a:t>
            </a:r>
            <a:r>
              <a:rPr lang="en-US" i="1" dirty="0" err="1"/>
              <a:t>gondii</a:t>
            </a:r>
            <a:r>
              <a:rPr lang="en-US" dirty="0"/>
              <a:t> can cause deadly complications.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T. </a:t>
            </a:r>
            <a:r>
              <a:rPr lang="en-US" i="1" dirty="0" err="1"/>
              <a:t>gondii’s</a:t>
            </a:r>
            <a:r>
              <a:rPr lang="en-US" i="1" dirty="0"/>
              <a:t> </a:t>
            </a:r>
            <a:r>
              <a:rPr lang="en-US" dirty="0"/>
              <a:t>virulence and ability to invade host cells is linked to its lytic cycle.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9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E297-BF0B-5B49-9BB8-0116F2C9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24" y="569066"/>
            <a:ext cx="3075482" cy="2123561"/>
          </a:xfrm>
        </p:spPr>
        <p:txBody>
          <a:bodyPr>
            <a:normAutofit/>
          </a:bodyPr>
          <a:lstStyle/>
          <a:p>
            <a:r>
              <a:rPr lang="en-US" sz="4000" dirty="0"/>
              <a:t>3D Trajectories clustering: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AA236-2025-F745-98F1-A6B3E1448137}"/>
              </a:ext>
            </a:extLst>
          </p:cNvPr>
          <p:cNvSpPr txBox="1"/>
          <p:nvPr/>
        </p:nvSpPr>
        <p:spPr>
          <a:xfrm>
            <a:off x="4137285" y="1281781"/>
            <a:ext cx="774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3.</a:t>
            </a:r>
            <a:r>
              <a:rPr lang="en-US" sz="2800" u="sng" dirty="0"/>
              <a:t> Computing pairwise affinities (similarities) :</a:t>
            </a:r>
          </a:p>
          <a:p>
            <a:endParaRPr lang="en-US" sz="2800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B06D8-0F50-494D-A013-4CCD25B5099A}"/>
              </a:ext>
            </a:extLst>
          </p:cNvPr>
          <p:cNvSpPr txBox="1"/>
          <p:nvPr/>
        </p:nvSpPr>
        <p:spPr>
          <a:xfrm>
            <a:off x="4137285" y="2109476"/>
            <a:ext cx="6828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charset="2"/>
              <a:buChar char="ü"/>
            </a:pPr>
            <a:r>
              <a:rPr lang="en-US" dirty="0"/>
              <a:t>First, we Used RBF ( Radial Based Function ) for computing the pairwise affinities : </a:t>
            </a:r>
          </a:p>
          <a:p>
            <a:pPr marL="285750" indent="-285750" algn="just">
              <a:buFont typeface="Wingdings" charset="2"/>
              <a:buChar char="ü"/>
            </a:pPr>
            <a:endParaRPr lang="en-US" dirty="0"/>
          </a:p>
          <a:p>
            <a:pPr marL="285750" indent="-285750" algn="just">
              <a:buFont typeface="Wingdings" charset="2"/>
              <a:buChar char="ü"/>
            </a:pPr>
            <a:endParaRPr lang="en-US" dirty="0"/>
          </a:p>
          <a:p>
            <a:pPr marL="285750" indent="-285750" algn="just">
              <a:buFont typeface="Wingdings" charset="2"/>
              <a:buChar char="ü"/>
            </a:pPr>
            <a:endParaRPr lang="en-US" dirty="0"/>
          </a:p>
          <a:p>
            <a:pPr marL="285750" indent="-285750" algn="just">
              <a:buFont typeface="Wingdings" charset="2"/>
              <a:buChar char="ü"/>
            </a:pPr>
            <a:endParaRPr lang="en-US" dirty="0">
              <a:solidFill>
                <a:srgbClr val="FEFF88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CC1DA-C926-6148-87F4-5D141DF601FC}"/>
                  </a:ext>
                </a:extLst>
              </p:cNvPr>
              <p:cNvSpPr txBox="1"/>
              <p:nvPr/>
            </p:nvSpPr>
            <p:spPr>
              <a:xfrm>
                <a:off x="6892074" y="3063839"/>
                <a:ext cx="3474862" cy="7999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𝑗𝑖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|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𝑥𝑗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ACC1DA-C926-6148-87F4-5D141DF60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074" y="3063839"/>
                <a:ext cx="3474862" cy="799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A68080-36DE-9E41-8B9F-0EC48D7A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36" y="3743590"/>
            <a:ext cx="3008314" cy="25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27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E297-BF0B-5B49-9BB8-0116F2C9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24" y="569066"/>
            <a:ext cx="3075482" cy="2123561"/>
          </a:xfrm>
        </p:spPr>
        <p:txBody>
          <a:bodyPr>
            <a:normAutofit/>
          </a:bodyPr>
          <a:lstStyle/>
          <a:p>
            <a:r>
              <a:rPr lang="en-US" sz="4000" dirty="0"/>
              <a:t>3D Trajectories clustering: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AA236-2025-F745-98F1-A6B3E1448137}"/>
              </a:ext>
            </a:extLst>
          </p:cNvPr>
          <p:cNvSpPr txBox="1"/>
          <p:nvPr/>
        </p:nvSpPr>
        <p:spPr>
          <a:xfrm>
            <a:off x="4107305" y="1429329"/>
            <a:ext cx="774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4.</a:t>
            </a:r>
            <a:r>
              <a:rPr lang="en-US" sz="2800" u="sng" dirty="0"/>
              <a:t> Applying Spectral clustering:</a:t>
            </a:r>
          </a:p>
          <a:p>
            <a:endParaRPr lang="en-US" sz="28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9281E-354A-E24A-AAEB-817B170A096C}"/>
              </a:ext>
            </a:extLst>
          </p:cNvPr>
          <p:cNvSpPr txBox="1"/>
          <p:nvPr/>
        </p:nvSpPr>
        <p:spPr>
          <a:xfrm>
            <a:off x="3631316" y="2383436"/>
            <a:ext cx="71133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Wingdings" charset="2"/>
              <a:buChar char="ü"/>
            </a:pPr>
            <a:r>
              <a:rPr lang="en-US" sz="2000" dirty="0"/>
              <a:t>Pairwise Similarity Matrix</a:t>
            </a:r>
          </a:p>
          <a:p>
            <a:pPr marL="742950" lvl="1" indent="-285750" algn="just">
              <a:buFont typeface="Wingdings" charset="2"/>
              <a:buChar char="ü"/>
            </a:pPr>
            <a:r>
              <a:rPr lang="en-US" sz="2000" dirty="0"/>
              <a:t>Graph Laplacian</a:t>
            </a:r>
          </a:p>
          <a:p>
            <a:pPr marL="742950" lvl="1" indent="-285750" algn="just">
              <a:buFont typeface="Wingdings" charset="2"/>
              <a:buChar char="ü"/>
            </a:pPr>
            <a:r>
              <a:rPr lang="en-US" sz="2000" dirty="0"/>
              <a:t>Eigenvectors extraction ( Embedding to low dimensional space)</a:t>
            </a:r>
          </a:p>
          <a:p>
            <a:pPr marL="742950" lvl="1" indent="-285750" algn="just">
              <a:buFont typeface="Wingdings" charset="2"/>
              <a:buChar char="ü"/>
            </a:pPr>
            <a:r>
              <a:rPr lang="en-US" sz="2000" dirty="0"/>
              <a:t>Kmeans on low-dimensional space ( We considered number of clusters as 3 )</a:t>
            </a:r>
          </a:p>
        </p:txBody>
      </p:sp>
    </p:spTree>
    <p:extLst>
      <p:ext uri="{BB962C8B-B14F-4D97-AF65-F5344CB8AC3E}">
        <p14:creationId xmlns:p14="http://schemas.microsoft.com/office/powerpoint/2010/main" val="1185105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E297-BF0B-5B49-9BB8-0116F2C9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24" y="569066"/>
            <a:ext cx="3075482" cy="2123561"/>
          </a:xfrm>
        </p:spPr>
        <p:txBody>
          <a:bodyPr>
            <a:normAutofit/>
          </a:bodyPr>
          <a:lstStyle/>
          <a:p>
            <a:r>
              <a:rPr lang="en-US" sz="4000" dirty="0"/>
              <a:t>3D Trajectories clustering: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AA236-2025-F745-98F1-A6B3E1448137}"/>
              </a:ext>
            </a:extLst>
          </p:cNvPr>
          <p:cNvSpPr txBox="1"/>
          <p:nvPr/>
        </p:nvSpPr>
        <p:spPr>
          <a:xfrm>
            <a:off x="3687581" y="595964"/>
            <a:ext cx="774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Results</a:t>
            </a:r>
            <a:endParaRPr lang="en-US" sz="2800" u="sng" dirty="0"/>
          </a:p>
          <a:p>
            <a:endParaRPr lang="en-US" sz="28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B6962-64D5-4F4B-A403-2F7B0B13B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267" y="1094282"/>
            <a:ext cx="6845734" cy="509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47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E297-BF0B-5B49-9BB8-0116F2C9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24" y="569066"/>
            <a:ext cx="3075482" cy="2123561"/>
          </a:xfrm>
        </p:spPr>
        <p:txBody>
          <a:bodyPr>
            <a:normAutofit/>
          </a:bodyPr>
          <a:lstStyle/>
          <a:p>
            <a:r>
              <a:rPr lang="en-US" sz="4000" dirty="0"/>
              <a:t>3D Trajectories clustering: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AA236-2025-F745-98F1-A6B3E1448137}"/>
              </a:ext>
            </a:extLst>
          </p:cNvPr>
          <p:cNvSpPr txBox="1"/>
          <p:nvPr/>
        </p:nvSpPr>
        <p:spPr>
          <a:xfrm>
            <a:off x="3687581" y="595964"/>
            <a:ext cx="774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Results</a:t>
            </a:r>
            <a:endParaRPr lang="en-US" sz="2800" u="sng" dirty="0"/>
          </a:p>
          <a:p>
            <a:endParaRPr lang="en-US" sz="28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AEB533-427A-494E-ABA9-CA4EBF9A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840" y="1513717"/>
            <a:ext cx="2776591" cy="1951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14ED8E-D9BF-DA4E-A271-E43B45F95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31" y="1513717"/>
            <a:ext cx="2795178" cy="1951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C4078E-E8D9-8246-8D8F-737343E00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609" y="1513716"/>
            <a:ext cx="2848115" cy="1951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D1A21D-2A54-F147-8A22-3548622A0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547" y="3464931"/>
            <a:ext cx="2776591" cy="1983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0F8DC7-A67B-A34A-9409-74964C68F5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441" y="3464931"/>
            <a:ext cx="2728642" cy="19838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1797A8-3DA9-834E-9A57-8D51FA1DC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2083" y="3464931"/>
            <a:ext cx="2929641" cy="198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36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E297-BF0B-5B49-9BB8-0116F2C9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24" y="569066"/>
            <a:ext cx="3075482" cy="2123561"/>
          </a:xfrm>
        </p:spPr>
        <p:txBody>
          <a:bodyPr>
            <a:normAutofit/>
          </a:bodyPr>
          <a:lstStyle/>
          <a:p>
            <a:r>
              <a:rPr lang="en-US" sz="4000" dirty="0"/>
              <a:t>3D Trajectories clustering: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AA236-2025-F745-98F1-A6B3E1448137}"/>
              </a:ext>
            </a:extLst>
          </p:cNvPr>
          <p:cNvSpPr txBox="1"/>
          <p:nvPr/>
        </p:nvSpPr>
        <p:spPr>
          <a:xfrm>
            <a:off x="3687581" y="595964"/>
            <a:ext cx="774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Results</a:t>
            </a:r>
            <a:endParaRPr lang="en-US" sz="2800" u="sng" dirty="0"/>
          </a:p>
          <a:p>
            <a:endParaRPr lang="en-US" sz="28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ED302-F269-AB44-B3E2-57F1795D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" y="2338465"/>
            <a:ext cx="4084000" cy="2863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1E4B02-DAA8-674B-8B97-0A291F5D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941" y="2338465"/>
            <a:ext cx="3968470" cy="28631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3A7E03-8020-6541-BE03-EF1CAB84F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411" y="2338465"/>
            <a:ext cx="3968470" cy="287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09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E297-BF0B-5B49-9BB8-0116F2C95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24" y="569066"/>
            <a:ext cx="3075482" cy="2123561"/>
          </a:xfrm>
        </p:spPr>
        <p:txBody>
          <a:bodyPr>
            <a:normAutofit/>
          </a:bodyPr>
          <a:lstStyle/>
          <a:p>
            <a:r>
              <a:rPr lang="en-US" sz="4000" dirty="0"/>
              <a:t>3D Trajectories clustering: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AA236-2025-F745-98F1-A6B3E1448137}"/>
              </a:ext>
            </a:extLst>
          </p:cNvPr>
          <p:cNvSpPr txBox="1"/>
          <p:nvPr/>
        </p:nvSpPr>
        <p:spPr>
          <a:xfrm>
            <a:off x="3687581" y="595964"/>
            <a:ext cx="7749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Results</a:t>
            </a:r>
            <a:endParaRPr lang="en-US" sz="2800" u="sng" dirty="0"/>
          </a:p>
          <a:p>
            <a:endParaRPr lang="en-US" sz="28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44704-1DC8-7847-88A0-FB4BED62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64218"/>
            <a:ext cx="4167265" cy="2924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A410-CBDA-D242-BBCF-36CBBE6B8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266" y="2464218"/>
            <a:ext cx="4122295" cy="2939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3AD191-A434-3E44-ABEF-07DFF3780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019" y="2464218"/>
            <a:ext cx="4020981" cy="29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07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282" y="278784"/>
            <a:ext cx="3833906" cy="4952492"/>
          </a:xfrm>
        </p:spPr>
        <p:txBody>
          <a:bodyPr>
            <a:normAutofit/>
          </a:bodyPr>
          <a:lstStyle/>
          <a:p>
            <a:r>
              <a:rPr lang="en-US" sz="4400" dirty="0"/>
              <a:t>Conclusion and </a:t>
            </a:r>
            <a:r>
              <a:rPr lang="en-US" sz="4400" dirty="0" err="1"/>
              <a:t>Futurework</a:t>
            </a:r>
            <a:r>
              <a:rPr lang="en-US" sz="4400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48" y="1420290"/>
            <a:ext cx="7410822" cy="58231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In this research, we developed a computational pipeline for cell tracking and trajectory clustering in 3D microscopic videos. We developed a distributed version of our framework using “</a:t>
            </a:r>
            <a:r>
              <a:rPr lang="en-US" sz="1800" dirty="0" err="1"/>
              <a:t>Dask</a:t>
            </a:r>
            <a:r>
              <a:rPr lang="en-US" sz="1800" dirty="0"/>
              <a:t> Arrays”. The parallel version proves the scalability of the algorithm. </a:t>
            </a:r>
          </a:p>
          <a:p>
            <a:pPr marL="0" indent="0" algn="just">
              <a:buNone/>
            </a:pP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In next steps we plan to concentrate more on three points. </a:t>
            </a:r>
          </a:p>
          <a:p>
            <a:pPr lvl="4" algn="just"/>
            <a:r>
              <a:rPr lang="en-US" dirty="0"/>
              <a:t>First of all, Using Martin’s Distance instead of RBF </a:t>
            </a:r>
          </a:p>
          <a:p>
            <a:pPr lvl="4" algn="just"/>
            <a:r>
              <a:rPr lang="en-US" dirty="0"/>
              <a:t> Second, Rebuilding the clustering module using </a:t>
            </a:r>
            <a:r>
              <a:rPr lang="en-US" dirty="0" err="1"/>
              <a:t>dask</a:t>
            </a:r>
            <a:r>
              <a:rPr lang="en-US" dirty="0"/>
              <a:t>, and checking the scalability of the whole algorithm.</a:t>
            </a:r>
          </a:p>
          <a:p>
            <a:pPr lvl="4" algn="just"/>
            <a:r>
              <a:rPr lang="en-US" dirty="0"/>
              <a:t>Examining and improvement of the </a:t>
            </a:r>
            <a:r>
              <a:rPr lang="en-US" dirty="0" err="1"/>
              <a:t>dask</a:t>
            </a:r>
            <a:r>
              <a:rPr lang="en-US" dirty="0"/>
              <a:t> modules.</a:t>
            </a:r>
          </a:p>
          <a:p>
            <a:pPr lvl="4" algn="just"/>
            <a:r>
              <a:rPr lang="en-US" dirty="0" err="1"/>
              <a:t>Sbmitting</a:t>
            </a:r>
            <a:r>
              <a:rPr lang="en-US" dirty="0"/>
              <a:t> the paper on DSAA’ 19</a:t>
            </a:r>
          </a:p>
          <a:p>
            <a:pPr lvl="4" algn="just"/>
            <a:r>
              <a:rPr lang="en-US" dirty="0"/>
              <a:t>Using convolutional Autoencoders for clustering the trajectories.[ Journal version ]</a:t>
            </a:r>
          </a:p>
          <a:p>
            <a:pPr lvl="4" algn="just"/>
            <a:r>
              <a:rPr lang="en-US" dirty="0"/>
              <a:t>  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DF40E-BC41-0E42-9F8B-3326277A8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787" y="209571"/>
            <a:ext cx="1262783" cy="9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26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F988-40DF-AE4D-BE45-AF77F9A3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335" y="2710449"/>
            <a:ext cx="5426299" cy="1867989"/>
          </a:xfrm>
        </p:spPr>
        <p:txBody>
          <a:bodyPr>
            <a:normAutofit/>
          </a:bodyPr>
          <a:lstStyle/>
          <a:p>
            <a:r>
              <a:rPr lang="en-US" sz="54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151670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we study the </a:t>
            </a:r>
            <a:r>
              <a:rPr lang="en-US" sz="3200" dirty="0" err="1"/>
              <a:t>Moyility</a:t>
            </a:r>
            <a:r>
              <a:rPr lang="en-US" sz="3200" dirty="0"/>
              <a:t> of the parasite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9065"/>
            <a:ext cx="6248398" cy="5870645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Motility is essential for lytic cycle because 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Move to find a host cell to invade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The actual process of invasion to go into a host cell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Egress out of a host cell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By modeling the motion of </a:t>
            </a:r>
            <a:r>
              <a:rPr lang="en-US" b="1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T. </a:t>
            </a:r>
            <a:r>
              <a:rPr lang="en-US" b="1" i="1" dirty="0" err="1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gondii</a:t>
            </a:r>
            <a:r>
              <a:rPr lang="en-US" b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, we will be able to answer some fundamental questions, like: </a:t>
            </a:r>
          </a:p>
          <a:p>
            <a:pPr algn="just"/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what are the fundamental motion phenotypes of T. </a:t>
            </a:r>
            <a:r>
              <a:rPr lang="en-US" i="1" dirty="0" err="1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gondii</a:t>
            </a: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?</a:t>
            </a:r>
          </a:p>
          <a:p>
            <a:pPr algn="just"/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Are specific motion patterns associated with certain drugs? If so, what is their molecular basis? </a:t>
            </a:r>
          </a:p>
          <a:p>
            <a:pPr algn="just"/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  <a:p>
            <a:pPr algn="just"/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And, ultimately, how could we design targeted therapies to disrupt the T. </a:t>
            </a:r>
            <a:r>
              <a:rPr lang="en-US" i="1" dirty="0" err="1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gondii</a:t>
            </a: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 lytic cycle and target the gliding, invading, or egress stages of the parasite? </a:t>
            </a:r>
            <a:b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</a:br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</p:txBody>
      </p:sp>
      <p:pic>
        <p:nvPicPr>
          <p:cNvPr id="4" name="Picture 3" descr="age1image38268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2574"/>
            <a:ext cx="4543208" cy="34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9" y="86644"/>
            <a:ext cx="3580238" cy="1975704"/>
          </a:xfrm>
        </p:spPr>
        <p:txBody>
          <a:bodyPr>
            <a:noAutofit/>
          </a:bodyPr>
          <a:lstStyle/>
          <a:p>
            <a:r>
              <a:rPr lang="en-US" sz="3600" dirty="0"/>
              <a:t>3D Microscopic video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5249" y="1261165"/>
            <a:ext cx="6248398" cy="5655156"/>
          </a:xfrm>
        </p:spPr>
        <p:txBody>
          <a:bodyPr/>
          <a:lstStyle/>
          <a:p>
            <a:r>
              <a:rPr lang="en-US" dirty="0"/>
              <a:t>Low quality images.</a:t>
            </a:r>
          </a:p>
          <a:p>
            <a:r>
              <a:rPr lang="en-US" dirty="0"/>
              <a:t>Difficulties on detections.</a:t>
            </a:r>
          </a:p>
          <a:p>
            <a:r>
              <a:rPr lang="en-US" dirty="0"/>
              <a:t>Large data sets.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070" y="4029419"/>
            <a:ext cx="1591544" cy="1585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70" y="4181819"/>
            <a:ext cx="1591544" cy="158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70" y="4334219"/>
            <a:ext cx="1591544" cy="158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70" y="4486619"/>
            <a:ext cx="1591544" cy="1585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70" y="4639019"/>
            <a:ext cx="1591544" cy="1585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30" y="4016315"/>
            <a:ext cx="1604700" cy="1598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168715"/>
            <a:ext cx="1604700" cy="15983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30" y="4321115"/>
            <a:ext cx="1604700" cy="15983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30" y="4473515"/>
            <a:ext cx="1604700" cy="15983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30" y="4625915"/>
            <a:ext cx="1604700" cy="15983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642" y="4029419"/>
            <a:ext cx="1606758" cy="16003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042" y="4181819"/>
            <a:ext cx="1606758" cy="16003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442" y="4334219"/>
            <a:ext cx="1606758" cy="16003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842" y="4486619"/>
            <a:ext cx="1606758" cy="16003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42" y="4639019"/>
            <a:ext cx="1606758" cy="16003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36227" y="6239375"/>
            <a:ext cx="123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43579" y="6224222"/>
            <a:ext cx="123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68915" y="6239376"/>
            <a:ext cx="123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n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8800414" y="5145294"/>
            <a:ext cx="872038" cy="0"/>
          </a:xfrm>
          <a:prstGeom prst="line">
            <a:avLst/>
          </a:prstGeom>
          <a:ln w="571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8A22097-AEEB-E24C-AE11-D5975ED7E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9951" y="86644"/>
            <a:ext cx="3710856" cy="36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CB3501C-0BF6-4941-B958-27196AD9A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8391" y="1143293"/>
            <a:ext cx="3350016" cy="4268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2600" cap="all" dirty="0">
                <a:solidFill>
                  <a:schemeClr val="bg2"/>
                </a:solidFill>
              </a:rPr>
              <a:t>Serial Computational Pipeline: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42485B-30FD-4C7E-978A-3962892E3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5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3E6347-0C1B-4131-8BB1-F198DEFDF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ADC354-192D-144F-9A7E-655565D79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55" y="777237"/>
            <a:ext cx="3852014" cy="5444546"/>
          </a:xfrm>
          <a:prstGeom prst="rect">
            <a:avLst/>
          </a:prstGeom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97E55B52-5304-40DB-BE2D-8EEB104CA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3583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77834" y="492385"/>
            <a:ext cx="4332670" cy="1255267"/>
          </a:xfrm>
        </p:spPr>
        <p:txBody>
          <a:bodyPr>
            <a:normAutofit/>
          </a:bodyPr>
          <a:lstStyle/>
          <a:p>
            <a:r>
              <a:rPr lang="en-US" sz="3600" dirty="0"/>
              <a:t>Preprocessing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25497" y="3257826"/>
            <a:ext cx="4073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effect of dark corners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B693-529C-4F40-9FFF-AA6F715C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552" y="492385"/>
            <a:ext cx="2711220" cy="2559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49904-1F78-A243-A514-0AC2A0820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996" y="492385"/>
            <a:ext cx="3011138" cy="422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25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2509" y="132557"/>
            <a:ext cx="3833906" cy="4952492"/>
          </a:xfrm>
        </p:spPr>
        <p:txBody>
          <a:bodyPr>
            <a:normAutofit/>
          </a:bodyPr>
          <a:lstStyle/>
          <a:p>
            <a:r>
              <a:rPr lang="en-US" sz="4000" dirty="0"/>
              <a:t>Preprocessing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43017" y="1161101"/>
            <a:ext cx="2877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Is there a way to decrease the effect of dark corners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8" y="132557"/>
            <a:ext cx="3311236" cy="27034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836" y="132557"/>
            <a:ext cx="3302164" cy="2703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8" y="3417454"/>
            <a:ext cx="3359823" cy="2595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836" y="3417454"/>
            <a:ext cx="3302164" cy="277786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4" idx="3"/>
            <a:endCxn id="5" idx="1"/>
          </p:cNvCxnSpPr>
          <p:nvPr/>
        </p:nvCxnSpPr>
        <p:spPr>
          <a:xfrm>
            <a:off x="7786254" y="1484267"/>
            <a:ext cx="110358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</p:cNvCxnSpPr>
          <p:nvPr/>
        </p:nvCxnSpPr>
        <p:spPr>
          <a:xfrm flipH="1">
            <a:off x="6885709" y="2835977"/>
            <a:ext cx="3655209" cy="58147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3"/>
          </p:cNvCxnSpPr>
          <p:nvPr/>
        </p:nvCxnSpPr>
        <p:spPr>
          <a:xfrm>
            <a:off x="7834841" y="4715164"/>
            <a:ext cx="1054995" cy="36988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4971" y="1190872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Adaptive Thresh</a:t>
            </a:r>
          </a:p>
        </p:txBody>
      </p:sp>
      <p:sp>
        <p:nvSpPr>
          <p:cNvPr id="25" name="TextBox 24"/>
          <p:cNvSpPr txBox="1"/>
          <p:nvPr/>
        </p:nvSpPr>
        <p:spPr>
          <a:xfrm rot="21051484">
            <a:off x="7434510" y="2889049"/>
            <a:ext cx="1674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Logarithmic Correction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267889">
            <a:off x="7724986" y="4584360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Gamma correction</a:t>
            </a:r>
          </a:p>
        </p:txBody>
      </p:sp>
    </p:spTree>
    <p:extLst>
      <p:ext uri="{BB962C8B-B14F-4D97-AF65-F5344CB8AC3E}">
        <p14:creationId xmlns:p14="http://schemas.microsoft.com/office/powerpoint/2010/main" val="42043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B3501C-0BF6-4941-B958-27196AD9A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88391" y="1143293"/>
            <a:ext cx="3350016" cy="42689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85000"/>
              </a:lnSpc>
            </a:pPr>
            <a:r>
              <a:rPr lang="en-US" sz="2600" cap="all" dirty="0">
                <a:solidFill>
                  <a:schemeClr val="bg2"/>
                </a:solidFill>
              </a:rPr>
              <a:t>Applying the filters and </a:t>
            </a:r>
            <a:r>
              <a:rPr lang="en-US" sz="2600" cap="all" dirty="0" err="1">
                <a:solidFill>
                  <a:schemeClr val="bg2"/>
                </a:solidFill>
              </a:rPr>
              <a:t>thresholdings</a:t>
            </a:r>
            <a:endParaRPr lang="en-US" sz="2600" cap="all" dirty="0">
              <a:solidFill>
                <a:schemeClr val="bg2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42485B-30FD-4C7E-978A-3962892E3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5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3E6347-0C1B-4131-8BB1-F198DEFDF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E6EBD1F-4B07-194C-B48A-E2BDDADA2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6" y="2337114"/>
            <a:ext cx="6103012" cy="2670066"/>
          </a:xfrm>
          <a:prstGeom prst="rect">
            <a:avLst/>
          </a:prstGeom>
        </p:spPr>
      </p:pic>
      <p:sp>
        <p:nvSpPr>
          <p:cNvPr id="25" name="Freeform 6">
            <a:extLst>
              <a:ext uri="{FF2B5EF4-FFF2-40B4-BE49-F238E27FC236}">
                <a16:creationId xmlns:a16="http://schemas.microsoft.com/office/drawing/2014/main" id="{97E55B52-5304-40DB-BE2D-8EEB104CA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02670064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6830</TotalTime>
  <Words>1324</Words>
  <Application>Microsoft Macintosh PowerPoint</Application>
  <PresentationFormat>Widescreen</PresentationFormat>
  <Paragraphs>188</Paragraphs>
  <Slides>37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Avenir Roman</vt:lpstr>
      <vt:lpstr>Ayuthaya</vt:lpstr>
      <vt:lpstr>Bell MT</vt:lpstr>
      <vt:lpstr>Calibri</vt:lpstr>
      <vt:lpstr>Cambria Math</vt:lpstr>
      <vt:lpstr>Century Schoolbook</vt:lpstr>
      <vt:lpstr>Chalkduster</vt:lpstr>
      <vt:lpstr>Corbel</vt:lpstr>
      <vt:lpstr>Wingdings</vt:lpstr>
      <vt:lpstr>Headlines</vt:lpstr>
      <vt:lpstr>Fast and scalable 3d cell tracking and unsupervised motion phenotype discovery</vt:lpstr>
      <vt:lpstr>Agenda</vt:lpstr>
      <vt:lpstr>Toxoplasma gondii</vt:lpstr>
      <vt:lpstr>Why we study the Moyility of the parasite ?</vt:lpstr>
      <vt:lpstr>3D Microscopic video challenges</vt:lpstr>
      <vt:lpstr>Serial Computational Pipeline:</vt:lpstr>
      <vt:lpstr>Preprocessing</vt:lpstr>
      <vt:lpstr>Preprocessing</vt:lpstr>
      <vt:lpstr>Applying the filters and thresholdings</vt:lpstr>
      <vt:lpstr>Thresholding and Sparsification</vt:lpstr>
      <vt:lpstr>Unifying the Cell particles </vt:lpstr>
      <vt:lpstr> Applying 3D connected components labeling!</vt:lpstr>
      <vt:lpstr>First Comparison with the ground truth</vt:lpstr>
      <vt:lpstr>Let’s check again the ground truth with center of masses</vt:lpstr>
      <vt:lpstr>6th step:  Removing the noises  </vt:lpstr>
      <vt:lpstr>Let’s see how the objects are moving across the time !</vt:lpstr>
      <vt:lpstr>Tracking the Cells : </vt:lpstr>
      <vt:lpstr>Tracking Results :</vt:lpstr>
      <vt:lpstr>Framework Parallelization: </vt:lpstr>
      <vt:lpstr>The Dask Version … </vt:lpstr>
      <vt:lpstr>The Dask Version … </vt:lpstr>
      <vt:lpstr>The Dask Version … </vt:lpstr>
      <vt:lpstr>How to Run Dask on GCP</vt:lpstr>
      <vt:lpstr>How to Run Dask on GCP</vt:lpstr>
      <vt:lpstr>How to Run Dask on GCP</vt:lpstr>
      <vt:lpstr>The Dask Version … </vt:lpstr>
      <vt:lpstr>The Dask Version … </vt:lpstr>
      <vt:lpstr>3D Trajectories clustering:</vt:lpstr>
      <vt:lpstr>3D Trajectories clustering:</vt:lpstr>
      <vt:lpstr>3D Trajectories clustering:</vt:lpstr>
      <vt:lpstr>3D Trajectories clustering:</vt:lpstr>
      <vt:lpstr>3D Trajectories clustering:</vt:lpstr>
      <vt:lpstr>3D Trajectories clustering:</vt:lpstr>
      <vt:lpstr>3D Trajectories clustering:</vt:lpstr>
      <vt:lpstr>3D Trajectories clustering:</vt:lpstr>
      <vt:lpstr>Conclusion and Futurework:</vt:lpstr>
      <vt:lpstr>Thank you 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my research about ? </dc:title>
  <dc:creator>Mojtaba  Sedigh Fazli</dc:creator>
  <cp:lastModifiedBy>Mojtaba  Sedigh Fazli</cp:lastModifiedBy>
  <cp:revision>87</cp:revision>
  <dcterms:created xsi:type="dcterms:W3CDTF">2018-10-08T21:19:00Z</dcterms:created>
  <dcterms:modified xsi:type="dcterms:W3CDTF">2019-03-20T15:01:21Z</dcterms:modified>
</cp:coreProperties>
</file>